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4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/>
    <p:restoredTop sz="93741"/>
  </p:normalViewPr>
  <p:slideViewPr>
    <p:cSldViewPr snapToGrid="0" snapToObjects="1">
      <p:cViewPr varScale="1">
        <p:scale>
          <a:sx n="160" d="100"/>
          <a:sy n="160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bc0c57d8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bc0c57d8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c0c57d8f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bc0c57d8f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0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20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4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08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1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211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21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21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22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222"/>
          <p:cNvGrpSpPr/>
          <p:nvPr/>
        </p:nvGrpSpPr>
        <p:grpSpPr>
          <a:xfrm>
            <a:off x="363016" y="1240150"/>
            <a:ext cx="8732090" cy="373511"/>
            <a:chOff x="88891" y="1240150"/>
            <a:chExt cx="8732090" cy="373511"/>
          </a:xfrm>
        </p:grpSpPr>
        <p:sp>
          <p:nvSpPr>
            <p:cNvPr id="2270" name="Google Shape;2270;p222"/>
            <p:cNvSpPr/>
            <p:nvPr/>
          </p:nvSpPr>
          <p:spPr>
            <a:xfrm>
              <a:off x="8889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2"/>
            <p:cNvSpPr/>
            <p:nvPr/>
          </p:nvSpPr>
          <p:spPr>
            <a:xfrm>
              <a:off x="868388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B4A7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222"/>
            <p:cNvGrpSpPr/>
            <p:nvPr/>
          </p:nvGrpSpPr>
          <p:grpSpPr>
            <a:xfrm>
              <a:off x="231425" y="1535349"/>
              <a:ext cx="8445649" cy="19500"/>
              <a:chOff x="231425" y="3897549"/>
              <a:chExt cx="8445649" cy="19500"/>
            </a:xfrm>
          </p:grpSpPr>
          <p:sp>
            <p:nvSpPr>
              <p:cNvPr id="2273" name="Google Shape;2273;p222"/>
              <p:cNvSpPr/>
              <p:nvPr/>
            </p:nvSpPr>
            <p:spPr>
              <a:xfrm rot="-5400000">
                <a:off x="1086425" y="3043149"/>
                <a:ext cx="18300" cy="1728300"/>
              </a:xfrm>
              <a:prstGeom prst="rect">
                <a:avLst/>
              </a:prstGeom>
              <a:gradFill>
                <a:gsLst>
                  <a:gs pos="0">
                    <a:srgbClr val="FF00FF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22"/>
              <p:cNvSpPr/>
              <p:nvPr/>
            </p:nvSpPr>
            <p:spPr>
              <a:xfrm rot="5400000">
                <a:off x="3085075" y="2732349"/>
                <a:ext cx="19500" cy="23499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22"/>
              <p:cNvSpPr/>
              <p:nvPr/>
            </p:nvSpPr>
            <p:spPr>
              <a:xfrm rot="-5400000">
                <a:off x="5179074" y="2988399"/>
                <a:ext cx="19200" cy="18378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00A4E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22"/>
              <p:cNvSpPr/>
              <p:nvPr/>
            </p:nvSpPr>
            <p:spPr>
              <a:xfrm rot="-5400000">
                <a:off x="7382724" y="2622549"/>
                <a:ext cx="19200" cy="2569500"/>
              </a:xfrm>
              <a:prstGeom prst="rect">
                <a:avLst/>
              </a:prstGeom>
              <a:gradFill>
                <a:gsLst>
                  <a:gs pos="0">
                    <a:srgbClr val="00A4E4"/>
                  </a:gs>
                  <a:gs pos="100000">
                    <a:srgbClr val="B4A7D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222"/>
            <p:cNvSpPr/>
            <p:nvPr/>
          </p:nvSpPr>
          <p:spPr>
            <a:xfrm>
              <a:off x="4503450" y="1476561"/>
              <a:ext cx="137100" cy="1371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2"/>
            <p:cNvSpPr txBox="1"/>
            <p:nvPr/>
          </p:nvSpPr>
          <p:spPr>
            <a:xfrm>
              <a:off x="7786975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III</a:t>
              </a:r>
              <a:endParaRPr sz="9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222"/>
            <p:cNvSpPr txBox="1"/>
            <p:nvPr/>
          </p:nvSpPr>
          <p:spPr>
            <a:xfrm>
              <a:off x="183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</a:t>
              </a:r>
              <a:endParaRPr sz="9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0" name="Google Shape;2280;p222"/>
            <p:cNvSpPr txBox="1"/>
            <p:nvPr/>
          </p:nvSpPr>
          <p:spPr>
            <a:xfrm>
              <a:off x="4124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9B54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</a:t>
              </a:r>
              <a:endParaRPr sz="900" b="1">
                <a:solidFill>
                  <a:srgbClr val="39B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1" name="Google Shape;2281;p222"/>
          <p:cNvSpPr txBox="1"/>
          <p:nvPr/>
        </p:nvSpPr>
        <p:spPr>
          <a:xfrm rot="-5400000">
            <a:off x="-279537" y="1848663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Size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222"/>
          <p:cNvSpPr txBox="1"/>
          <p:nvPr/>
        </p:nvSpPr>
        <p:spPr>
          <a:xfrm rot="-5400000">
            <a:off x="-279537" y="2771888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222"/>
          <p:cNvSpPr txBox="1"/>
          <p:nvPr/>
        </p:nvSpPr>
        <p:spPr>
          <a:xfrm rot="-5400000">
            <a:off x="-279537" y="3739000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 Role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4" name="Google Shape;2284;p222"/>
          <p:cNvCxnSpPr/>
          <p:nvPr/>
        </p:nvCxnSpPr>
        <p:spPr>
          <a:xfrm>
            <a:off x="687600" y="3377400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222"/>
          <p:cNvCxnSpPr/>
          <p:nvPr/>
        </p:nvCxnSpPr>
        <p:spPr>
          <a:xfrm>
            <a:off x="687600" y="2471825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222"/>
          <p:cNvSpPr txBox="1"/>
          <p:nvPr/>
        </p:nvSpPr>
        <p:spPr>
          <a:xfrm>
            <a:off x="515416" y="1842638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Loss &lt;$100K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222"/>
          <p:cNvSpPr txBox="1"/>
          <p:nvPr/>
        </p:nvSpPr>
        <p:spPr>
          <a:xfrm>
            <a:off x="515416" y="272450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Probability of a banner ad click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222"/>
          <p:cNvSpPr txBox="1"/>
          <p:nvPr/>
        </p:nvSpPr>
        <p:spPr>
          <a:xfrm>
            <a:off x="515416" y="3606350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Construction, Maintenance &amp; Monitoring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222"/>
          <p:cNvSpPr txBox="1"/>
          <p:nvPr/>
        </p:nvSpPr>
        <p:spPr>
          <a:xfrm>
            <a:off x="3376661" y="184262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$100K &lt; Loss &lt; $1m or Injury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222"/>
          <p:cNvSpPr txBox="1"/>
          <p:nvPr/>
        </p:nvSpPr>
        <p:spPr>
          <a:xfrm>
            <a:off x="3376661" y="273335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Probability of Mortgage Default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222"/>
          <p:cNvSpPr txBox="1"/>
          <p:nvPr/>
        </p:nvSpPr>
        <p:spPr>
          <a:xfrm>
            <a:off x="3376661" y="3624075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Type I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Risk Assessment &amp; Mitigation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222"/>
          <p:cNvSpPr txBox="1"/>
          <p:nvPr/>
        </p:nvSpPr>
        <p:spPr>
          <a:xfrm>
            <a:off x="6254323" y="185807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Loss &gt; $1m or death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3" name="Google Shape;2293;p222"/>
          <p:cNvSpPr txBox="1"/>
          <p:nvPr/>
        </p:nvSpPr>
        <p:spPr>
          <a:xfrm>
            <a:off x="6254323" y="2739963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Medical imaging scanning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222"/>
          <p:cNvSpPr txBox="1"/>
          <p:nvPr/>
        </p:nvSpPr>
        <p:spPr>
          <a:xfrm>
            <a:off x="6254323" y="3725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Type I, II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Final Augmented decision outcome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5" name="Google Shape;2295;p222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Understanding: Define hazards, identify risks &amp; plan mitigations.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In all automated decisions, humans are empowered &amp; have a role to play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Google Shape;2330;p226" descr="A picture containing st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844" b="9658"/>
          <a:stretch/>
        </p:blipFill>
        <p:spPr>
          <a:xfrm>
            <a:off x="0" y="364950"/>
            <a:ext cx="9144002" cy="434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226"/>
          <p:cNvSpPr txBox="1"/>
          <p:nvPr/>
        </p:nvSpPr>
        <p:spPr>
          <a:xfrm>
            <a:off x="65175" y="2928025"/>
            <a:ext cx="27627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Integrating project planning, and risk mitigation management into AI decision systems is foundational.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2" name="Google Shape;2332;p226"/>
          <p:cNvSpPr txBox="1"/>
          <p:nvPr/>
        </p:nvSpPr>
        <p:spPr>
          <a:xfrm>
            <a:off x="3151625" y="3584875"/>
            <a:ext cx="28755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Humans create, maintain &amp; govern AI systems in addition to being affected by AI outcomes.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226"/>
          <p:cNvSpPr txBox="1"/>
          <p:nvPr/>
        </p:nvSpPr>
        <p:spPr>
          <a:xfrm>
            <a:off x="6350875" y="2924925"/>
            <a:ext cx="2762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systemic platform approach ensures auditability, scalability and consistency. </a:t>
            </a:r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226" descr="channels-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212" y="1463972"/>
            <a:ext cx="1199140" cy="129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26"/>
          <p:cNvSpPr txBox="1"/>
          <p:nvPr/>
        </p:nvSpPr>
        <p:spPr>
          <a:xfrm>
            <a:off x="548175" y="2562895"/>
            <a:ext cx="1796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&amp; Processes</a:t>
            </a: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226"/>
          <p:cNvSpPr txBox="1"/>
          <p:nvPr/>
        </p:nvSpPr>
        <p:spPr>
          <a:xfrm>
            <a:off x="3405002" y="2954419"/>
            <a:ext cx="19929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Innovators, Creators, Operators &amp; Consumers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226"/>
          <p:cNvSpPr txBox="1"/>
          <p:nvPr/>
        </p:nvSpPr>
        <p:spPr>
          <a:xfrm>
            <a:off x="6405479" y="2576095"/>
            <a:ext cx="21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226"/>
          <p:cNvSpPr/>
          <p:nvPr/>
        </p:nvSpPr>
        <p:spPr>
          <a:xfrm>
            <a:off x="1126367" y="1643234"/>
            <a:ext cx="640200" cy="6402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226"/>
          <p:cNvSpPr/>
          <p:nvPr/>
        </p:nvSpPr>
        <p:spPr>
          <a:xfrm>
            <a:off x="7074010" y="1594522"/>
            <a:ext cx="684600" cy="684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674E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26"/>
          <p:cNvSpPr txBox="1">
            <a:spLocks noGrp="1"/>
          </p:cNvSpPr>
          <p:nvPr>
            <p:ph type="title"/>
          </p:nvPr>
        </p:nvSpPr>
        <p:spPr>
          <a:xfrm>
            <a:off x="73425" y="137150"/>
            <a:ext cx="8887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solidFill>
                  <a:schemeClr val="lt1"/>
                </a:solidFill>
              </a:rPr>
              <a:t>Trusted AI requires people, process &amp; technology.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44" name="Google Shape;2344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75" y="1779181"/>
            <a:ext cx="375000" cy="3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749" y="1745961"/>
            <a:ext cx="375006" cy="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Fundamentally AI understanding is probabilistic.</a:t>
            </a:r>
            <a:endParaRPr sz="280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20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1330</Words>
  <Application>Microsoft Macintosh PowerPoint</Application>
  <PresentationFormat>On-screen Show (16:9)</PresentationFormat>
  <Paragraphs>286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Understanding: Define hazards, identify risks &amp; plan mitigations.  In all automated decisions, humans are empowered &amp; have a role to play</vt:lpstr>
      <vt:lpstr>Trusted AI requires people, process &amp; technology.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7</cp:revision>
  <dcterms:modified xsi:type="dcterms:W3CDTF">2021-10-22T14:41:29Z</dcterms:modified>
</cp:coreProperties>
</file>